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338" r:id="rId2"/>
    <p:sldId id="592" r:id="rId3"/>
    <p:sldId id="574" r:id="rId4"/>
    <p:sldId id="622" r:id="rId5"/>
    <p:sldId id="607" r:id="rId6"/>
    <p:sldId id="620" r:id="rId7"/>
    <p:sldId id="593" r:id="rId8"/>
    <p:sldId id="594" r:id="rId9"/>
    <p:sldId id="62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  <p14:sldId id="592"/>
            <p14:sldId id="574"/>
            <p14:sldId id="622"/>
            <p14:sldId id="607"/>
          </p14:sldIdLst>
        </p14:section>
        <p14:section name="Sección 1: N1 Intentendcia" id="{3374F2BC-6F6A-45F8-AEDE-E9FFDE6CAE33}">
          <p14:sldIdLst>
            <p14:sldId id="620"/>
            <p14:sldId id="593"/>
            <p14:sldId id="594"/>
            <p14:sldId id="62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7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270"/>
      </p:cViewPr>
      <p:guideLst>
        <p:guide pos="3840"/>
        <p:guide orient="horz" pos="2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6/11/2024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Diseño de Niveles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Medidas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97E0C2D-6041-4B21-A13D-F276C6A71235}"/>
              </a:ext>
            </a:extLst>
          </p:cNvPr>
          <p:cNvGrpSpPr/>
          <p:nvPr/>
        </p:nvGrpSpPr>
        <p:grpSpPr>
          <a:xfrm>
            <a:off x="154637" y="1619931"/>
            <a:ext cx="3620410" cy="4199656"/>
            <a:chOff x="286454" y="1308911"/>
            <a:chExt cx="6534854" cy="758039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2D1DBD2-A2A2-4ED2-8A41-8BC985A97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54" y="6812859"/>
              <a:ext cx="3114673" cy="207645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8EB4AA-D1BA-4E23-A66E-239993F16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54" y="1308911"/>
              <a:ext cx="6534854" cy="5346700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D5DE314-121A-4422-A7F4-D7998FFC23D3}"/>
              </a:ext>
            </a:extLst>
          </p:cNvPr>
          <p:cNvGrpSpPr/>
          <p:nvPr/>
        </p:nvGrpSpPr>
        <p:grpSpPr>
          <a:xfrm>
            <a:off x="4094046" y="1631128"/>
            <a:ext cx="4022586" cy="2576916"/>
            <a:chOff x="9168608" y="1388107"/>
            <a:chExt cx="4022586" cy="257691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3468F1C-DEA5-49FD-B434-FCAEC606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8608" y="2302507"/>
              <a:ext cx="2229614" cy="166251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BDF3CA9-98E1-4FF1-8A4C-F3363D31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8608" y="1388107"/>
              <a:ext cx="4022586" cy="772012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73F7BAA-8004-4A4C-995C-5BFF41CCB3AC}"/>
              </a:ext>
            </a:extLst>
          </p:cNvPr>
          <p:cNvSpPr/>
          <p:nvPr/>
        </p:nvSpPr>
        <p:spPr>
          <a:xfrm>
            <a:off x="154637" y="1115736"/>
            <a:ext cx="3620410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Cubo Básico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Unidad general de medida del juego.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EAA7E3AE-42C4-4423-B39C-67604A8C7B2D}"/>
              </a:ext>
            </a:extLst>
          </p:cNvPr>
          <p:cNvSpPr/>
          <p:nvPr/>
        </p:nvSpPr>
        <p:spPr>
          <a:xfrm>
            <a:off x="4094046" y="1115736"/>
            <a:ext cx="4480302" cy="41707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Jugador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Medida del jugador con respecto al mundo.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D4C97C-E320-4C5A-A459-5EC5188B3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85" y="2541303"/>
            <a:ext cx="44672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Super Mario 3D World: The Switch's best Mario since Odyssey - CNET">
            <a:extLst>
              <a:ext uri="{FF2B5EF4-FFF2-40B4-BE49-F238E27FC236}">
                <a16:creationId xmlns:a16="http://schemas.microsoft.com/office/drawing/2014/main" id="{B7A2346C-F7C9-403B-84C3-42EBC9A1B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2" r="18132"/>
          <a:stretch/>
        </p:blipFill>
        <p:spPr bwMode="auto">
          <a:xfrm>
            <a:off x="2266266" y="5231078"/>
            <a:ext cx="1779348" cy="157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atchet &amp; Clank PS2 Gameplay HD (PCSX2)">
            <a:extLst>
              <a:ext uri="{FF2B5EF4-FFF2-40B4-BE49-F238E27FC236}">
                <a16:creationId xmlns:a16="http://schemas.microsoft.com/office/drawing/2014/main" id="{F934B771-4DE1-451B-9A76-829D8B06D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r="12383"/>
          <a:stretch/>
        </p:blipFill>
        <p:spPr bwMode="auto">
          <a:xfrm>
            <a:off x="112691" y="5231078"/>
            <a:ext cx="2100323" cy="157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Tony Hawk's Pro Skater changed the game - triple j">
            <a:extLst>
              <a:ext uri="{FF2B5EF4-FFF2-40B4-BE49-F238E27FC236}">
                <a16:creationId xmlns:a16="http://schemas.microsoft.com/office/drawing/2014/main" id="{62644340-DAF2-4B32-921B-BEC0785B5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9" t="1398" r="18176" b="-1398"/>
          <a:stretch/>
        </p:blipFill>
        <p:spPr bwMode="auto">
          <a:xfrm>
            <a:off x="10336345" y="2709195"/>
            <a:ext cx="1749555" cy="155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a versión completamente nueva y masiva de Crazy Taxi está en desarrollo">
            <a:extLst>
              <a:ext uri="{FF2B5EF4-FFF2-40B4-BE49-F238E27FC236}">
                <a16:creationId xmlns:a16="http://schemas.microsoft.com/office/drawing/2014/main" id="{6B073983-6219-4977-AB77-77E164D0A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1" t="772" r="12308" b="-184"/>
          <a:stretch/>
        </p:blipFill>
        <p:spPr bwMode="auto">
          <a:xfrm>
            <a:off x="8165332" y="2709447"/>
            <a:ext cx="2093731" cy="154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rio Kart Wii | Rennspiele | Wii | Nintendo | Classicgamestore.ch">
            <a:extLst>
              <a:ext uri="{FF2B5EF4-FFF2-40B4-BE49-F238E27FC236}">
                <a16:creationId xmlns:a16="http://schemas.microsoft.com/office/drawing/2014/main" id="{E6C41C79-27E5-47D2-A2E1-7CB82155F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1" t="430" r="19101" b="-430"/>
          <a:stretch/>
        </p:blipFill>
        <p:spPr bwMode="auto">
          <a:xfrm>
            <a:off x="6285994" y="2694164"/>
            <a:ext cx="1779347" cy="15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nic R – Hardcore Gaming 101">
            <a:extLst>
              <a:ext uri="{FF2B5EF4-FFF2-40B4-BE49-F238E27FC236}">
                <a16:creationId xmlns:a16="http://schemas.microsoft.com/office/drawing/2014/main" id="{602D3A0C-8BE0-4E2C-8884-E62C4BC69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431" r="7369" b="-431"/>
          <a:stretch/>
        </p:blipFill>
        <p:spPr bwMode="auto">
          <a:xfrm>
            <a:off x="4139011" y="2694164"/>
            <a:ext cx="2093732" cy="15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ro Kingdom - Super Mario Odyssey Guide - IGN">
            <a:extLst>
              <a:ext uri="{FF2B5EF4-FFF2-40B4-BE49-F238E27FC236}">
                <a16:creationId xmlns:a16="http://schemas.microsoft.com/office/drawing/2014/main" id="{3EA86B26-7272-4BF5-8D64-3A38924CB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402" r="20397" b="-402"/>
          <a:stretch/>
        </p:blipFill>
        <p:spPr bwMode="auto">
          <a:xfrm>
            <a:off x="2266266" y="2687426"/>
            <a:ext cx="1779347" cy="157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tation Square [Sonic World DX] [Mods]">
            <a:extLst>
              <a:ext uri="{FF2B5EF4-FFF2-40B4-BE49-F238E27FC236}">
                <a16:creationId xmlns:a16="http://schemas.microsoft.com/office/drawing/2014/main" id="{2DA3569A-B853-472C-9D50-47E16910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0" y="2694164"/>
            <a:ext cx="2100323" cy="15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Las distintas modalidades que permiten reutilizar el escenario.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CC9CA91-B0CE-4EB4-8168-25FD7ABCE4C2}"/>
              </a:ext>
            </a:extLst>
          </p:cNvPr>
          <p:cNvGrpSpPr/>
          <p:nvPr/>
        </p:nvGrpSpPr>
        <p:grpSpPr>
          <a:xfrm>
            <a:off x="4132420" y="1788926"/>
            <a:ext cx="3939513" cy="5015943"/>
            <a:chOff x="171414" y="1795918"/>
            <a:chExt cx="3939513" cy="5343158"/>
          </a:xfrm>
        </p:grpSpPr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8BD69209-3B45-404D-9501-0D381580A409}"/>
                </a:ext>
              </a:extLst>
            </p:cNvPr>
            <p:cNvSpPr/>
            <p:nvPr/>
          </p:nvSpPr>
          <p:spPr>
            <a:xfrm>
              <a:off x="171414" y="1795918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Carreras</a:t>
              </a:r>
              <a:endParaRPr lang="es-ES" dirty="0">
                <a:solidFill>
                  <a:schemeClr val="tx1"/>
                </a:solidFill>
              </a:endParaRP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Pistas que loopean en si mismas.</a:t>
              </a:r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EAEE68E6-9FFB-48FE-B0C4-8B66B06C4244}"/>
                </a:ext>
              </a:extLst>
            </p:cNvPr>
            <p:cNvSpPr/>
            <p:nvPr/>
          </p:nvSpPr>
          <p:spPr>
            <a:xfrm>
              <a:off x="171414" y="2756713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613414A0-7124-40F5-BAF5-5084761E14FD}"/>
                </a:ext>
              </a:extLst>
            </p:cNvPr>
            <p:cNvSpPr/>
            <p:nvPr/>
          </p:nvSpPr>
          <p:spPr>
            <a:xfrm>
              <a:off x="2324989" y="2754520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20FFE273-4263-412C-B1A1-B66DFFAAFF36}"/>
                </a:ext>
              </a:extLst>
            </p:cNvPr>
            <p:cNvSpPr/>
            <p:nvPr/>
          </p:nvSpPr>
          <p:spPr>
            <a:xfrm>
              <a:off x="171414" y="4505506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DDR</a:t>
              </a:r>
              <a:endParaRPr lang="es-ES" dirty="0">
                <a:solidFill>
                  <a:schemeClr val="tx1"/>
                </a:solidFill>
              </a:endParaRP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Es la divisa del juego, funcionan también como manera de guiar al jugador o  premio. </a:t>
              </a:r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DD150F2C-FBDA-4203-95A5-6EE34AF07877}"/>
                </a:ext>
              </a:extLst>
            </p:cNvPr>
            <p:cNvSpPr/>
            <p:nvPr/>
          </p:nvSpPr>
          <p:spPr>
            <a:xfrm>
              <a:off x="171414" y="5466301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5391AAA2-A402-469E-93C2-14CF0F7E2CE5}"/>
                </a:ext>
              </a:extLst>
            </p:cNvPr>
            <p:cNvSpPr/>
            <p:nvPr/>
          </p:nvSpPr>
          <p:spPr>
            <a:xfrm>
              <a:off x="2324989" y="5464108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19043CB-9DA9-47C5-84EE-F6E54E9C32E2}"/>
              </a:ext>
            </a:extLst>
          </p:cNvPr>
          <p:cNvGrpSpPr/>
          <p:nvPr/>
        </p:nvGrpSpPr>
        <p:grpSpPr>
          <a:xfrm>
            <a:off x="8158740" y="1787528"/>
            <a:ext cx="3939513" cy="5015943"/>
            <a:chOff x="171414" y="1795918"/>
            <a:chExt cx="3939513" cy="5343158"/>
          </a:xfrm>
        </p:grpSpPr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A6F378CA-8A23-4F00-BFF1-83C9789506D6}"/>
                </a:ext>
              </a:extLst>
            </p:cNvPr>
            <p:cNvSpPr/>
            <p:nvPr/>
          </p:nvSpPr>
          <p:spPr>
            <a:xfrm>
              <a:off x="171414" y="1795918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Crazy Taxi</a:t>
              </a:r>
              <a:endParaRPr lang="es-ES" dirty="0">
                <a:solidFill>
                  <a:schemeClr val="tx1"/>
                </a:solidFill>
              </a:endParaRP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Usando las mecánicas de carrera en el semi mundo abierto. Se concentra en completar objetivos contrarreloj mientras se hacen trucos.</a:t>
              </a:r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DA91B820-C02C-4E3E-A32F-8E94754B7573}"/>
                </a:ext>
              </a:extLst>
            </p:cNvPr>
            <p:cNvSpPr/>
            <p:nvPr/>
          </p:nvSpPr>
          <p:spPr>
            <a:xfrm>
              <a:off x="171414" y="2756713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D0E7B1E9-0BA7-4C8B-8424-EF5F9B02BF12}"/>
                </a:ext>
              </a:extLst>
            </p:cNvPr>
            <p:cNvSpPr/>
            <p:nvPr/>
          </p:nvSpPr>
          <p:spPr>
            <a:xfrm>
              <a:off x="2324989" y="2754520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ángulo: esquinas redondeadas 62">
              <a:extLst>
                <a:ext uri="{FF2B5EF4-FFF2-40B4-BE49-F238E27FC236}">
                  <a16:creationId xmlns:a16="http://schemas.microsoft.com/office/drawing/2014/main" id="{B782F558-CB61-4C44-9F3A-DAD824838F6E}"/>
                </a:ext>
              </a:extLst>
            </p:cNvPr>
            <p:cNvSpPr/>
            <p:nvPr/>
          </p:nvSpPr>
          <p:spPr>
            <a:xfrm>
              <a:off x="171414" y="4505506"/>
              <a:ext cx="3939512" cy="913947"/>
            </a:xfrm>
            <a:prstGeom prst="roundRect">
              <a:avLst>
                <a:gd name="adj" fmla="val 587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s-ES" sz="1600" dirty="0">
                  <a:solidFill>
                    <a:schemeClr val="tx1"/>
                  </a:solidFill>
                </a:rPr>
                <a:t>Monedas</a:t>
              </a:r>
              <a:endParaRPr lang="es-ES" dirty="0">
                <a:solidFill>
                  <a:schemeClr val="tx1"/>
                </a:solidFill>
              </a:endParaRPr>
            </a:p>
            <a:p>
              <a:pPr algn="just"/>
              <a:r>
                <a:rPr lang="es-ES" sz="1200" dirty="0">
                  <a:solidFill>
                    <a:schemeClr val="tx1"/>
                  </a:solidFill>
                </a:rPr>
                <a:t>Es la divisa del juego, funcionan también como manera de guiar al jugador o  premio. </a:t>
              </a:r>
            </a:p>
          </p:txBody>
        </p:sp>
        <p:sp>
          <p:nvSpPr>
            <p:cNvPr id="64" name="Rectángulo 63">
              <a:extLst>
                <a:ext uri="{FF2B5EF4-FFF2-40B4-BE49-F238E27FC236}">
                  <a16:creationId xmlns:a16="http://schemas.microsoft.com/office/drawing/2014/main" id="{91062B1C-CBF0-4317-AAEF-EA6FEB50C7F6}"/>
                </a:ext>
              </a:extLst>
            </p:cNvPr>
            <p:cNvSpPr/>
            <p:nvPr/>
          </p:nvSpPr>
          <p:spPr>
            <a:xfrm>
              <a:off x="171414" y="5466301"/>
              <a:ext cx="2100323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83D50EC1-E3DA-439C-BB54-B37AE7FF3A7F}"/>
                </a:ext>
              </a:extLst>
            </p:cNvPr>
            <p:cNvSpPr/>
            <p:nvPr/>
          </p:nvSpPr>
          <p:spPr>
            <a:xfrm>
              <a:off x="2324989" y="5464108"/>
              <a:ext cx="1785938" cy="1672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892B6C80-725A-4812-A7F7-AAAB59AE9602}"/>
              </a:ext>
            </a:extLst>
          </p:cNvPr>
          <p:cNvSpPr/>
          <p:nvPr/>
        </p:nvSpPr>
        <p:spPr>
          <a:xfrm>
            <a:off x="112691" y="1787528"/>
            <a:ext cx="3939512" cy="85797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Mundo Semi-Abierto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Zonas semi abiertas con NPC y coleccionables.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Este modo es parecido un Colectazon.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EB16EFE-0C66-41AB-B2ED-5703EE400164}"/>
              </a:ext>
            </a:extLst>
          </p:cNvPr>
          <p:cNvSpPr/>
          <p:nvPr/>
        </p:nvSpPr>
        <p:spPr>
          <a:xfrm>
            <a:off x="112691" y="2689484"/>
            <a:ext cx="2100323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A367F29-DD3A-4243-A1F2-BD70F9A21418}"/>
              </a:ext>
            </a:extLst>
          </p:cNvPr>
          <p:cNvSpPr/>
          <p:nvPr/>
        </p:nvSpPr>
        <p:spPr>
          <a:xfrm>
            <a:off x="2266266" y="2687425"/>
            <a:ext cx="1785938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3E5E03C-3FBE-43F1-8D72-EE44027B6AB5}"/>
              </a:ext>
            </a:extLst>
          </p:cNvPr>
          <p:cNvSpPr/>
          <p:nvPr/>
        </p:nvSpPr>
        <p:spPr>
          <a:xfrm>
            <a:off x="112691" y="4331181"/>
            <a:ext cx="3939512" cy="85797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Nivel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Un recorrido con principio y final.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6DE66F6-9038-49B0-96EC-E1CE97C60EFE}"/>
              </a:ext>
            </a:extLst>
          </p:cNvPr>
          <p:cNvSpPr/>
          <p:nvPr/>
        </p:nvSpPr>
        <p:spPr>
          <a:xfrm>
            <a:off x="112691" y="5233137"/>
            <a:ext cx="2100323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EB81DDD-B2E2-4A24-8E74-800D9B1CCFA6}"/>
              </a:ext>
            </a:extLst>
          </p:cNvPr>
          <p:cNvSpPr/>
          <p:nvPr/>
        </p:nvSpPr>
        <p:spPr>
          <a:xfrm>
            <a:off x="2266266" y="5231078"/>
            <a:ext cx="1785938" cy="15703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3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Misiones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Las distintas modalidades que permiten reutilizar el escenario.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BC70847-213D-45B4-83BE-AFAC4492B9D2}"/>
              </a:ext>
            </a:extLst>
          </p:cNvPr>
          <p:cNvSpPr/>
          <p:nvPr/>
        </p:nvSpPr>
        <p:spPr>
          <a:xfrm>
            <a:off x="171413" y="1787529"/>
            <a:ext cx="4274752" cy="2373410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Mundo Semi-Abierto</a:t>
            </a:r>
            <a:endParaRPr lang="es-ES" sz="12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Completar objetivo.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Interactuar con objeto.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Mover objeto de lugar.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Consigue x numero de objetos.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Llegar a cierto destino.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Derrota x numero de enemigos.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Completar coleccionables.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Palabra. (Varias letras repartidas por el escenario)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Miti-Miti. (Dos mitades que al juntarlas dan un objeto)</a:t>
            </a: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Mapa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8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24937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POI - Explanada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3EF65FB-4183-43BA-9BF8-96082623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8" y="1114424"/>
            <a:ext cx="5255746" cy="5638615"/>
          </a:xfrm>
          <a:prstGeom prst="rect">
            <a:avLst/>
          </a:prstGeom>
        </p:spPr>
      </p:pic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58B63B3A-AA16-45F3-B5B3-8116AC89009E}"/>
              </a:ext>
            </a:extLst>
          </p:cNvPr>
          <p:cNvSpPr/>
          <p:nvPr/>
        </p:nvSpPr>
        <p:spPr>
          <a:xfrm>
            <a:off x="713064" y="1820411"/>
            <a:ext cx="1157681" cy="1375794"/>
          </a:xfrm>
          <a:custGeom>
            <a:avLst/>
            <a:gdLst>
              <a:gd name="connsiteX0" fmla="*/ 0 w 1157681"/>
              <a:gd name="connsiteY0" fmla="*/ 310393 h 1174459"/>
              <a:gd name="connsiteX1" fmla="*/ 302004 w 1157681"/>
              <a:gd name="connsiteY1" fmla="*/ 41945 h 1174459"/>
              <a:gd name="connsiteX2" fmla="*/ 855677 w 1157681"/>
              <a:gd name="connsiteY2" fmla="*/ 0 h 1174459"/>
              <a:gd name="connsiteX3" fmla="*/ 1157681 w 1157681"/>
              <a:gd name="connsiteY3" fmla="*/ 1073791 h 1174459"/>
              <a:gd name="connsiteX4" fmla="*/ 260059 w 1157681"/>
              <a:gd name="connsiteY4" fmla="*/ 1174459 h 1174459"/>
              <a:gd name="connsiteX5" fmla="*/ 0 w 1157681"/>
              <a:gd name="connsiteY5" fmla="*/ 310393 h 117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681" h="1174459">
                <a:moveTo>
                  <a:pt x="0" y="310393"/>
                </a:moveTo>
                <a:lnTo>
                  <a:pt x="302004" y="41945"/>
                </a:lnTo>
                <a:lnTo>
                  <a:pt x="855677" y="0"/>
                </a:lnTo>
                <a:lnTo>
                  <a:pt x="1157681" y="1073791"/>
                </a:lnTo>
                <a:lnTo>
                  <a:pt x="260059" y="1174459"/>
                </a:lnTo>
                <a:lnTo>
                  <a:pt x="0" y="310393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D0AF1F6-6A26-4626-9CCF-EB0FE8B32B8B}"/>
              </a:ext>
            </a:extLst>
          </p:cNvPr>
          <p:cNvSpPr/>
          <p:nvPr/>
        </p:nvSpPr>
        <p:spPr>
          <a:xfrm>
            <a:off x="5506812" y="1114424"/>
            <a:ext cx="6571979" cy="2165671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200" dirty="0">
                <a:solidFill>
                  <a:schemeClr val="tx1"/>
                </a:solidFill>
              </a:rPr>
              <a:t>Segmentos</a:t>
            </a: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1 – Kiosco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6AB8320-3476-4062-9F45-7D07A09CAB59}"/>
              </a:ext>
            </a:extLst>
          </p:cNvPr>
          <p:cNvSpPr/>
          <p:nvPr/>
        </p:nvSpPr>
        <p:spPr>
          <a:xfrm>
            <a:off x="1147904" y="1909259"/>
            <a:ext cx="180000" cy="1800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771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Segmento 1</a:t>
            </a:r>
          </a:p>
        </p:txBody>
      </p:sp>
      <p:grpSp>
        <p:nvGrpSpPr>
          <p:cNvPr id="14" name="Grupo 1">
            <a:extLst>
              <a:ext uri="{FF2B5EF4-FFF2-40B4-BE49-F238E27FC236}">
                <a16:creationId xmlns:a16="http://schemas.microsoft.com/office/drawing/2014/main" id="{FF0A5227-361A-4F86-A3CB-1878151DF982}"/>
              </a:ext>
            </a:extLst>
          </p:cNvPr>
          <p:cNvGrpSpPr/>
          <p:nvPr/>
        </p:nvGrpSpPr>
        <p:grpSpPr>
          <a:xfrm>
            <a:off x="143328" y="1103383"/>
            <a:ext cx="3044050" cy="5556827"/>
            <a:chOff x="5086350" y="1089025"/>
            <a:chExt cx="3044050" cy="5556827"/>
          </a:xfrm>
        </p:grpSpPr>
        <p:pic>
          <p:nvPicPr>
            <p:cNvPr id="15" name="Imagen 2">
              <a:extLst>
                <a:ext uri="{FF2B5EF4-FFF2-40B4-BE49-F238E27FC236}">
                  <a16:creationId xmlns:a16="http://schemas.microsoft.com/office/drawing/2014/main" id="{F8A93A1E-806E-4CAE-B12A-A5B2EE591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6350" y="1089025"/>
              <a:ext cx="3044050" cy="5556827"/>
            </a:xfrm>
            <a:prstGeom prst="rect">
              <a:avLst/>
            </a:prstGeom>
          </p:spPr>
        </p:pic>
        <p:sp>
          <p:nvSpPr>
            <p:cNvPr id="16" name="Elipse 3">
              <a:extLst>
                <a:ext uri="{FF2B5EF4-FFF2-40B4-BE49-F238E27FC236}">
                  <a16:creationId xmlns:a16="http://schemas.microsoft.com/office/drawing/2014/main" id="{A23036A1-BACA-4FD4-A654-BDF1595CBC70}"/>
                </a:ext>
              </a:extLst>
            </p:cNvPr>
            <p:cNvSpPr/>
            <p:nvPr/>
          </p:nvSpPr>
          <p:spPr>
            <a:xfrm>
              <a:off x="6842621" y="546452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ipse 4">
              <a:extLst>
                <a:ext uri="{FF2B5EF4-FFF2-40B4-BE49-F238E27FC236}">
                  <a16:creationId xmlns:a16="http://schemas.microsoft.com/office/drawing/2014/main" id="{DF1F3C8E-D08C-43A5-9C7B-7EB4774587F7}"/>
                </a:ext>
              </a:extLst>
            </p:cNvPr>
            <p:cNvSpPr/>
            <p:nvPr/>
          </p:nvSpPr>
          <p:spPr>
            <a:xfrm>
              <a:off x="6562656" y="455012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ipse 5">
              <a:extLst>
                <a:ext uri="{FF2B5EF4-FFF2-40B4-BE49-F238E27FC236}">
                  <a16:creationId xmlns:a16="http://schemas.microsoft.com/office/drawing/2014/main" id="{4ED0B076-6B2D-40E8-BAB1-F01D6B547254}"/>
                </a:ext>
              </a:extLst>
            </p:cNvPr>
            <p:cNvSpPr/>
            <p:nvPr/>
          </p:nvSpPr>
          <p:spPr>
            <a:xfrm>
              <a:off x="6349296" y="394052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ipse 6">
              <a:extLst>
                <a:ext uri="{FF2B5EF4-FFF2-40B4-BE49-F238E27FC236}">
                  <a16:creationId xmlns:a16="http://schemas.microsoft.com/office/drawing/2014/main" id="{D14296AC-DE41-4EF4-B4D3-18CD4F54AF64}"/>
                </a:ext>
              </a:extLst>
            </p:cNvPr>
            <p:cNvSpPr/>
            <p:nvPr/>
          </p:nvSpPr>
          <p:spPr>
            <a:xfrm>
              <a:off x="6166416" y="1317103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ipse 7">
              <a:extLst>
                <a:ext uri="{FF2B5EF4-FFF2-40B4-BE49-F238E27FC236}">
                  <a16:creationId xmlns:a16="http://schemas.microsoft.com/office/drawing/2014/main" id="{477944A1-BF2F-457D-AC21-FF022259209C}"/>
                </a:ext>
              </a:extLst>
            </p:cNvPr>
            <p:cNvSpPr/>
            <p:nvPr/>
          </p:nvSpPr>
          <p:spPr>
            <a:xfrm>
              <a:off x="6038572" y="3222103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ipse 8">
              <a:extLst>
                <a:ext uri="{FF2B5EF4-FFF2-40B4-BE49-F238E27FC236}">
                  <a16:creationId xmlns:a16="http://schemas.microsoft.com/office/drawing/2014/main" id="{53F49266-5E11-4F68-AF59-539B9F20836E}"/>
                </a:ext>
              </a:extLst>
            </p:cNvPr>
            <p:cNvSpPr/>
            <p:nvPr/>
          </p:nvSpPr>
          <p:spPr>
            <a:xfrm>
              <a:off x="6038572" y="2185783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ector: curvado 9">
              <a:extLst>
                <a:ext uri="{FF2B5EF4-FFF2-40B4-BE49-F238E27FC236}">
                  <a16:creationId xmlns:a16="http://schemas.microsoft.com/office/drawing/2014/main" id="{D5DD3D11-097E-4CE2-8579-4F73E789FFEF}"/>
                </a:ext>
              </a:extLst>
            </p:cNvPr>
            <p:cNvCxnSpPr>
              <a:cxnSpLocks/>
              <a:stCxn id="16" idx="0"/>
              <a:endCxn id="17" idx="6"/>
            </p:cNvCxnSpPr>
            <p:nvPr/>
          </p:nvCxnSpPr>
          <p:spPr>
            <a:xfrm rot="16200000" flipV="1">
              <a:off x="6317439" y="4903337"/>
              <a:ext cx="878400" cy="243965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: curvado 10">
              <a:extLst>
                <a:ext uri="{FF2B5EF4-FFF2-40B4-BE49-F238E27FC236}">
                  <a16:creationId xmlns:a16="http://schemas.microsoft.com/office/drawing/2014/main" id="{11A220BC-8C84-4CD6-A57C-FD45A1488CF2}"/>
                </a:ext>
              </a:extLst>
            </p:cNvPr>
            <p:cNvCxnSpPr>
              <a:cxnSpLocks/>
              <a:stCxn id="17" idx="0"/>
              <a:endCxn id="18" idx="6"/>
            </p:cNvCxnSpPr>
            <p:nvPr/>
          </p:nvCxnSpPr>
          <p:spPr>
            <a:xfrm rot="16200000" flipV="1">
              <a:off x="6223176" y="4174640"/>
              <a:ext cx="573600" cy="177360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: curvado 11">
              <a:extLst>
                <a:ext uri="{FF2B5EF4-FFF2-40B4-BE49-F238E27FC236}">
                  <a16:creationId xmlns:a16="http://schemas.microsoft.com/office/drawing/2014/main" id="{BD3035FD-7756-4023-B57D-76E4F4243E21}"/>
                </a:ext>
              </a:extLst>
            </p:cNvPr>
            <p:cNvCxnSpPr>
              <a:cxnSpLocks/>
              <a:stCxn id="18" idx="2"/>
              <a:endCxn id="20" idx="4"/>
            </p:cNvCxnSpPr>
            <p:nvPr/>
          </p:nvCxnSpPr>
          <p:spPr>
            <a:xfrm rot="10800000">
              <a:off x="6074572" y="3294104"/>
              <a:ext cx="274724" cy="682417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: curvado 12">
              <a:extLst>
                <a:ext uri="{FF2B5EF4-FFF2-40B4-BE49-F238E27FC236}">
                  <a16:creationId xmlns:a16="http://schemas.microsoft.com/office/drawing/2014/main" id="{FEC6AF70-E868-4DB2-93D9-1ED6AE994C98}"/>
                </a:ext>
              </a:extLst>
            </p:cNvPr>
            <p:cNvCxnSpPr>
              <a:cxnSpLocks/>
              <a:stCxn id="21" idx="2"/>
              <a:endCxn id="19" idx="2"/>
            </p:cNvCxnSpPr>
            <p:nvPr/>
          </p:nvCxnSpPr>
          <p:spPr>
            <a:xfrm rot="10800000" flipH="1">
              <a:off x="6038572" y="1353103"/>
              <a:ext cx="127844" cy="868680"/>
            </a:xfrm>
            <a:prstGeom prst="curvedConnector3">
              <a:avLst>
                <a:gd name="adj1" fmla="val -178812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13">
              <a:extLst>
                <a:ext uri="{FF2B5EF4-FFF2-40B4-BE49-F238E27FC236}">
                  <a16:creationId xmlns:a16="http://schemas.microsoft.com/office/drawing/2014/main" id="{90C0A3F3-79F5-4B58-ACD5-DF1C383B6778}"/>
                </a:ext>
              </a:extLst>
            </p:cNvPr>
            <p:cNvCxnSpPr>
              <a:cxnSpLocks/>
              <a:stCxn id="20" idx="0"/>
              <a:endCxn id="21" idx="4"/>
            </p:cNvCxnSpPr>
            <p:nvPr/>
          </p:nvCxnSpPr>
          <p:spPr>
            <a:xfrm flipV="1">
              <a:off x="6074572" y="2257783"/>
              <a:ext cx="0" cy="96432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14">
              <a:extLst>
                <a:ext uri="{FF2B5EF4-FFF2-40B4-BE49-F238E27FC236}">
                  <a16:creationId xmlns:a16="http://schemas.microsoft.com/office/drawing/2014/main" id="{47FA3936-E1D2-423B-B486-8D3446BC2F85}"/>
                </a:ext>
              </a:extLst>
            </p:cNvPr>
            <p:cNvSpPr/>
            <p:nvPr/>
          </p:nvSpPr>
          <p:spPr>
            <a:xfrm>
              <a:off x="6211933" y="6109600"/>
              <a:ext cx="72000" cy="72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onector: curvado 15">
              <a:extLst>
                <a:ext uri="{FF2B5EF4-FFF2-40B4-BE49-F238E27FC236}">
                  <a16:creationId xmlns:a16="http://schemas.microsoft.com/office/drawing/2014/main" id="{3F8A3954-58E8-4F0B-9A94-338122B86D7D}"/>
                </a:ext>
              </a:extLst>
            </p:cNvPr>
            <p:cNvCxnSpPr>
              <a:cxnSpLocks/>
              <a:stCxn id="31" idx="0"/>
              <a:endCxn id="16" idx="2"/>
            </p:cNvCxnSpPr>
            <p:nvPr/>
          </p:nvCxnSpPr>
          <p:spPr>
            <a:xfrm rot="5400000" flipH="1" flipV="1">
              <a:off x="6240737" y="5507716"/>
              <a:ext cx="609080" cy="594688"/>
            </a:xfrm>
            <a:prstGeom prst="curved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ángulo 16">
              <a:extLst>
                <a:ext uri="{FF2B5EF4-FFF2-40B4-BE49-F238E27FC236}">
                  <a16:creationId xmlns:a16="http://schemas.microsoft.com/office/drawing/2014/main" id="{E09ECC00-01EA-4F34-88BE-434D38971BC4}"/>
                </a:ext>
              </a:extLst>
            </p:cNvPr>
            <p:cNvSpPr/>
            <p:nvPr/>
          </p:nvSpPr>
          <p:spPr>
            <a:xfrm>
              <a:off x="5086350" y="1089025"/>
              <a:ext cx="3044050" cy="55568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972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Misiones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B4A1F86-BD0D-4D0C-863F-39E1A5C2F984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</p:spTree>
    <p:extLst>
      <p:ext uri="{BB962C8B-B14F-4D97-AF65-F5344CB8AC3E}">
        <p14:creationId xmlns:p14="http://schemas.microsoft.com/office/powerpoint/2010/main" val="222380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17239</TotalTime>
  <Words>254</Words>
  <Application>Microsoft Office PowerPoint</Application>
  <PresentationFormat>Panorámica</PresentationFormat>
  <Paragraphs>67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1873</cp:revision>
  <dcterms:created xsi:type="dcterms:W3CDTF">2021-12-29T00:04:17Z</dcterms:created>
  <dcterms:modified xsi:type="dcterms:W3CDTF">2024-11-06T13:32:57Z</dcterms:modified>
</cp:coreProperties>
</file>